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74" r:id="rId3"/>
    <p:sldId id="257" r:id="rId4"/>
    <p:sldId id="265" r:id="rId5"/>
    <p:sldId id="270" r:id="rId6"/>
    <p:sldId id="271" r:id="rId7"/>
    <p:sldId id="272" r:id="rId8"/>
    <p:sldId id="278" r:id="rId9"/>
    <p:sldId id="280" r:id="rId10"/>
    <p:sldId id="283" r:id="rId11"/>
    <p:sldId id="269" r:id="rId12"/>
    <p:sldId id="281" r:id="rId13"/>
    <p:sldId id="282" r:id="rId14"/>
    <p:sldId id="286" r:id="rId15"/>
    <p:sldId id="267" r:id="rId16"/>
    <p:sldId id="287" r:id="rId17"/>
    <p:sldId id="289" r:id="rId18"/>
    <p:sldId id="288" r:id="rId19"/>
    <p:sldId id="290" r:id="rId20"/>
    <p:sldId id="279" r:id="rId21"/>
    <p:sldId id="291" r:id="rId22"/>
    <p:sldId id="292" r:id="rId23"/>
    <p:sldId id="259" r:id="rId24"/>
    <p:sldId id="261" r:id="rId25"/>
    <p:sldId id="263" r:id="rId26"/>
    <p:sldId id="264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40F76-C22F-44F8-A59F-B2CAA155001D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1EA29-8498-41B1-A4FF-EBDF6FF3C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60897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05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7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1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71809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6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2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6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4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730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643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2A9FECB-442F-46FF-BF33-FC75894B1D7F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8C41ABD-2318-4372-8BDF-95CE15C183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444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dronemap.github.io/UAVArena/" TargetMode="External"/><Relationship Id="rId3" Type="http://schemas.openxmlformats.org/officeDocument/2006/relationships/hyperlink" Target="https://www.linkedin.com/in/coreysnipes/" TargetMode="External"/><Relationship Id="rId7" Type="http://schemas.openxmlformats.org/officeDocument/2006/relationships/hyperlink" Target="https://odmbook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opendronemap.org/" TargetMode="External"/><Relationship Id="rId5" Type="http://schemas.openxmlformats.org/officeDocument/2006/relationships/hyperlink" Target="https://docs.opendronemap.org/" TargetMode="External"/><Relationship Id="rId4" Type="http://schemas.openxmlformats.org/officeDocument/2006/relationships/hyperlink" Target="mailto:corey@twomile.com" TargetMode="External"/><Relationship Id="rId9" Type="http://schemas.openxmlformats.org/officeDocument/2006/relationships/image" Target="../media/image2.web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y.opendronemap.org/t/best-results-yet/7335/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871C8-77DA-4AA1-B347-1220529F7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" y="1552211"/>
            <a:ext cx="9068329" cy="247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29EFB-BAA3-4B66-BB9F-6BC635B99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2375" y="774440"/>
            <a:ext cx="9144000" cy="1572729"/>
          </a:xfrm>
        </p:spPr>
        <p:txBody>
          <a:bodyPr/>
          <a:lstStyle/>
          <a:p>
            <a:r>
              <a:rPr lang="en-US" dirty="0"/>
              <a:t>What’s New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7CB2A-A587-4D5E-9DE2-E3FBA1DAB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70C0"/>
                </a:solidFill>
              </a:rPr>
              <a:t>Corey Snipes, Twomile Heavy Industries Inc.</a:t>
            </a:r>
          </a:p>
          <a:p>
            <a:r>
              <a:rPr lang="en-US" dirty="0"/>
              <a:t>2021 STRATUS Conference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B8420-E5D3-4F2C-B341-2C204BDC6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252" y="5495381"/>
            <a:ext cx="3498979" cy="84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5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8A40FE-AD84-4942-B3DD-98C2CD74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Outputs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55177F-5986-4491-9919-248E4151C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2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42C1BC-B31D-4CB4-9B3F-7365E09B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9726C-95BB-43BD-AFCF-C48F1222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DSM / DTM / Contours</a:t>
            </a:r>
          </a:p>
          <a:p>
            <a:r>
              <a:rPr lang="en-US" dirty="0"/>
              <a:t>Plant Health</a:t>
            </a:r>
          </a:p>
          <a:p>
            <a:r>
              <a:rPr lang="en-US" dirty="0"/>
              <a:t>Orthophoto (</a:t>
            </a:r>
            <a:r>
              <a:rPr lang="en-US" dirty="0" err="1"/>
              <a:t>GeoTIFF</a:t>
            </a:r>
            <a:r>
              <a:rPr lang="en-US" dirty="0"/>
              <a:t>)</a:t>
            </a:r>
          </a:p>
          <a:p>
            <a:pPr marL="530352" lvl="1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0E2F53-1B1E-4E45-8669-973FD0324D6F}"/>
              </a:ext>
            </a:extLst>
          </p:cNvPr>
          <p:cNvSpPr txBox="1"/>
          <p:nvPr/>
        </p:nvSpPr>
        <p:spPr>
          <a:xfrm>
            <a:off x="807129" y="5138452"/>
            <a:ext cx="4921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  </a:t>
            </a:r>
            <a:r>
              <a:rPr lang="en-US" sz="2400" dirty="0">
                <a:solidFill>
                  <a:srgbClr val="00B0F0"/>
                </a:solidFill>
              </a:rPr>
              <a:t>QGIS/ArcGIS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  O</a:t>
            </a:r>
            <a:r>
              <a:rPr lang="en-US" sz="2400" dirty="0">
                <a:solidFill>
                  <a:srgbClr val="00B0F0"/>
                </a:solidFill>
              </a:rPr>
              <a:t>bject detection/counting via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>
                <a:solidFill>
                  <a:srgbClr val="00B0F0"/>
                </a:solidFill>
              </a:rPr>
              <a:t>      </a:t>
            </a:r>
            <a:r>
              <a:rPr lang="en-US" sz="2400" dirty="0" err="1">
                <a:solidFill>
                  <a:srgbClr val="00B0F0"/>
                </a:solidFill>
              </a:rPr>
              <a:t>FieldMapR</a:t>
            </a:r>
            <a:r>
              <a:rPr lang="en-US" sz="2400" dirty="0">
                <a:solidFill>
                  <a:srgbClr val="00B0F0"/>
                </a:solidFill>
              </a:rPr>
              <a:t>, rastervision.io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934D4-02CB-4E1A-92FF-514D8C3EF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33" y="242596"/>
            <a:ext cx="3133285" cy="2673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EAFAC-D8B2-4149-8D87-6ABF92FDB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602" y="509309"/>
            <a:ext cx="4451520" cy="2919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DBF0D-DDA8-4707-8D4A-5E288DE5F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530" y="1819959"/>
            <a:ext cx="4046144" cy="3015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C5069F-C539-4179-9133-B85603689027}"/>
              </a:ext>
            </a:extLst>
          </p:cNvPr>
          <p:cNvSpPr txBox="1"/>
          <p:nvPr/>
        </p:nvSpPr>
        <p:spPr>
          <a:xfrm>
            <a:off x="9241107" y="6348691"/>
            <a:ext cx="2339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opendronemap.org </a:t>
            </a:r>
          </a:p>
        </p:txBody>
      </p:sp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29BF30CA-7BD2-46D5-AE6F-50A49EE4A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25" y="2614904"/>
            <a:ext cx="4451519" cy="3658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0504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42C1BC-B31D-4CB4-9B3F-7365E09B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9726C-95BB-43BD-AFCF-C48F1222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Dense Point Cloud </a:t>
            </a:r>
            <a:br>
              <a:rPr lang="en-US" dirty="0"/>
            </a:br>
            <a:r>
              <a:rPr lang="en-US" dirty="0"/>
              <a:t>(.las/.</a:t>
            </a:r>
            <a:r>
              <a:rPr lang="en-US" dirty="0" err="1"/>
              <a:t>laz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C3F18-E865-49A4-A2DB-4A118FDE1133}"/>
              </a:ext>
            </a:extLst>
          </p:cNvPr>
          <p:cNvSpPr txBox="1"/>
          <p:nvPr/>
        </p:nvSpPr>
        <p:spPr>
          <a:xfrm>
            <a:off x="789476" y="4558004"/>
            <a:ext cx="3567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  </a:t>
            </a:r>
            <a:r>
              <a:rPr lang="en-US" sz="2400" dirty="0" err="1">
                <a:solidFill>
                  <a:srgbClr val="00B0F0"/>
                </a:solidFill>
                <a:sym typeface="Wingdings" panose="05000000000000000000" pitchFamily="2" charset="2"/>
              </a:rPr>
              <a:t>CloudCompare</a:t>
            </a:r>
            <a:r>
              <a:rPr 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, </a:t>
            </a:r>
            <a:r>
              <a:rPr lang="en-US" sz="2400" dirty="0" err="1">
                <a:solidFill>
                  <a:srgbClr val="00B0F0"/>
                </a:solidFill>
                <a:sym typeface="Wingdings" panose="05000000000000000000" pitchFamily="2" charset="2"/>
              </a:rPr>
              <a:t>etc</a:t>
            </a:r>
            <a:br>
              <a:rPr lang="en-US" sz="2400" dirty="0">
                <a:solidFill>
                  <a:srgbClr val="00B0F0"/>
                </a:solidFill>
                <a:sym typeface="Wingdings" panose="05000000000000000000" pitchFamily="2" charset="2"/>
              </a:rPr>
            </a:br>
            <a:r>
              <a:rPr 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for analysis</a:t>
            </a:r>
          </a:p>
        </p:txBody>
      </p:sp>
      <p:pic>
        <p:nvPicPr>
          <p:cNvPr id="8" name="Picture 7" descr="A picture containing outdoor, watercraft, shore&#10;&#10;Description automatically generated">
            <a:extLst>
              <a:ext uri="{FF2B5EF4-FFF2-40B4-BE49-F238E27FC236}">
                <a16:creationId xmlns:a16="http://schemas.microsoft.com/office/drawing/2014/main" id="{9D302C78-F7BE-4DC9-8159-5E4F538A8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19" y="399094"/>
            <a:ext cx="6817849" cy="3284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2EFF06-650E-4422-800D-FAA1A8118C35}"/>
              </a:ext>
            </a:extLst>
          </p:cNvPr>
          <p:cNvSpPr txBox="1"/>
          <p:nvPr/>
        </p:nvSpPr>
        <p:spPr>
          <a:xfrm>
            <a:off x="9334413" y="6356866"/>
            <a:ext cx="195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Joseph </a:t>
            </a:r>
            <a:r>
              <a:rPr lang="en-US" sz="1200" i="1" dirty="0" err="1">
                <a:solidFill>
                  <a:schemeClr val="accent3"/>
                </a:solidFill>
              </a:rPr>
              <a:t>Fazioli</a:t>
            </a:r>
            <a:endParaRPr lang="en-US" sz="1200" i="1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picture containing outdoor, nature, shore&#10;&#10;Description automatically generated">
            <a:extLst>
              <a:ext uri="{FF2B5EF4-FFF2-40B4-BE49-F238E27FC236}">
                <a16:creationId xmlns:a16="http://schemas.microsoft.com/office/drawing/2014/main" id="{D005EA6E-91C1-4031-878B-6984C721D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07" y="2332457"/>
            <a:ext cx="7168064" cy="3680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740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42C1BC-B31D-4CB4-9B3F-7365E09B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9726C-95BB-43BD-AFCF-C48F1222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Textured 3D Model (.obj)</a:t>
            </a:r>
          </a:p>
          <a:p>
            <a:pPr lvl="1"/>
            <a:endParaRPr lang="en-US" dirty="0"/>
          </a:p>
        </p:txBody>
      </p:sp>
      <p:pic>
        <p:nvPicPr>
          <p:cNvPr id="3" name="Picture 2" descr="A picture containing tree, road, old, wood&#10;&#10;Description automatically generated">
            <a:extLst>
              <a:ext uri="{FF2B5EF4-FFF2-40B4-BE49-F238E27FC236}">
                <a16:creationId xmlns:a16="http://schemas.microsoft.com/office/drawing/2014/main" id="{29CD004B-2AB2-4D68-AE9F-C030D75E5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04" y="316928"/>
            <a:ext cx="5469642" cy="3709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E2A01-8B73-4E81-948D-8370A232B713}"/>
              </a:ext>
            </a:extLst>
          </p:cNvPr>
          <p:cNvSpPr txBox="1"/>
          <p:nvPr/>
        </p:nvSpPr>
        <p:spPr>
          <a:xfrm>
            <a:off x="770747" y="4346771"/>
            <a:ext cx="458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da-DK" sz="2400" dirty="0">
                <a:solidFill>
                  <a:srgbClr val="00B0F0"/>
                </a:solidFill>
                <a:sym typeface="Wingdings" panose="05000000000000000000" pitchFamily="2" charset="2"/>
              </a:rPr>
              <a:t>  Sketchfab, et al for sharing</a:t>
            </a:r>
          </a:p>
          <a:p>
            <a:pPr lvl="1"/>
            <a:r>
              <a:rPr lang="da-DK" sz="2400" dirty="0">
                <a:solidFill>
                  <a:srgbClr val="00B0F0"/>
                </a:solidFill>
                <a:sym typeface="Wingdings" panose="05000000000000000000" pitchFamily="2" charset="2"/>
              </a:rPr>
              <a:t>  CAD, Blender</a:t>
            </a:r>
          </a:p>
          <a:p>
            <a:pPr lvl="1"/>
            <a:r>
              <a:rPr lang="da-DK" sz="2400" dirty="0">
                <a:solidFill>
                  <a:srgbClr val="00B0F0"/>
                </a:solidFill>
                <a:sym typeface="Wingdings" panose="05000000000000000000" pitchFamily="2" charset="2"/>
              </a:rPr>
              <a:t>  3D print </a:t>
            </a:r>
          </a:p>
        </p:txBody>
      </p:sp>
      <p:pic>
        <p:nvPicPr>
          <p:cNvPr id="8" name="Picture 7" descr="A picture containing outdoor&#10;&#10;Description automatically generated">
            <a:extLst>
              <a:ext uri="{FF2B5EF4-FFF2-40B4-BE49-F238E27FC236}">
                <a16:creationId xmlns:a16="http://schemas.microsoft.com/office/drawing/2014/main" id="{86D99AAB-D74B-46A0-B118-CB350A688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058" y="2899547"/>
            <a:ext cx="4586320" cy="3573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D41FB1-6F38-4F07-B3B4-56F97F2BDF97}"/>
              </a:ext>
            </a:extLst>
          </p:cNvPr>
          <p:cNvSpPr txBox="1"/>
          <p:nvPr/>
        </p:nvSpPr>
        <p:spPr>
          <a:xfrm>
            <a:off x="3595160" y="6334555"/>
            <a:ext cx="3005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Jamie </a:t>
            </a:r>
            <a:r>
              <a:rPr lang="en-US" sz="1200" i="1" dirty="0" err="1">
                <a:solidFill>
                  <a:schemeClr val="accent3"/>
                </a:solidFill>
              </a:rPr>
              <a:t>Portolese</a:t>
            </a:r>
            <a:r>
              <a:rPr lang="en-US" sz="1200" i="1" dirty="0">
                <a:solidFill>
                  <a:schemeClr val="accent3"/>
                </a:solidFill>
              </a:rPr>
              <a:t>, Corey Snipes</a:t>
            </a:r>
          </a:p>
        </p:txBody>
      </p:sp>
    </p:spTree>
    <p:extLst>
      <p:ext uri="{BB962C8B-B14F-4D97-AF65-F5344CB8AC3E}">
        <p14:creationId xmlns:p14="http://schemas.microsoft.com/office/powerpoint/2010/main" val="9416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329B-1540-43C8-9909-96AD5E55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 ODM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1556-2F77-4A43-8F9D-4CA15527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  <a:p>
            <a:r>
              <a:rPr lang="en-US" dirty="0"/>
              <a:t>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220E-0CAB-49D4-B51B-61711860B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027" y="289249"/>
            <a:ext cx="6143947" cy="4994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7177077-467D-4C04-874C-B2DE1BE59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8" y="1698492"/>
            <a:ext cx="6550090" cy="4630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053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1C05-4E93-4AF7-8CCE-FF09E06F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ODM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C0A9B-CC3B-49B5-B0F5-DA15148C1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 to 2021</a:t>
            </a:r>
          </a:p>
        </p:txBody>
      </p:sp>
    </p:spTree>
    <p:extLst>
      <p:ext uri="{BB962C8B-B14F-4D97-AF65-F5344CB8AC3E}">
        <p14:creationId xmlns:p14="http://schemas.microsoft.com/office/powerpoint/2010/main" val="298192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1CC41-A46B-4BE9-95AF-25637B5D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8E5E-4EBC-4113-B427-5A2B63C6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Support for Multi-Spectral Imagery</a:t>
            </a:r>
          </a:p>
          <a:p>
            <a:r>
              <a:rPr lang="en-US" dirty="0"/>
              <a:t>Support for Thermal Imagery</a:t>
            </a:r>
          </a:p>
          <a:p>
            <a:r>
              <a:rPr lang="en-US" dirty="0"/>
              <a:t>Support for Processing via </a:t>
            </a:r>
            <a:r>
              <a:rPr lang="en-US" dirty="0" err="1"/>
              <a:t>MicMac</a:t>
            </a:r>
            <a:endParaRPr lang="en-US" dirty="0"/>
          </a:p>
          <a:p>
            <a:r>
              <a:rPr lang="en-US" dirty="0"/>
              <a:t>Documented Paths to Object Counting/Detection</a:t>
            </a:r>
          </a:p>
          <a:p>
            <a:r>
              <a:rPr lang="en-US" dirty="0"/>
              <a:t>Terrain Contours in DSM/DTM</a:t>
            </a:r>
          </a:p>
          <a:p>
            <a:r>
              <a:rPr lang="en-US" dirty="0"/>
              <a:t>KMZ export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5654608-6F15-4F95-9053-AEBDEC09C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38" y="5074763"/>
            <a:ext cx="981269" cy="1197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8CF5D1-4BE0-482F-B8F3-A2E530AC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576" y="263885"/>
            <a:ext cx="1234547" cy="1310754"/>
          </a:xfrm>
          <a:prstGeom prst="rect">
            <a:avLst/>
          </a:prstGeom>
        </p:spPr>
      </p:pic>
      <p:pic>
        <p:nvPicPr>
          <p:cNvPr id="19" name="Picture 18" descr="A picture containing fabric&#10;&#10;Description automatically generated">
            <a:extLst>
              <a:ext uri="{FF2B5EF4-FFF2-40B4-BE49-F238E27FC236}">
                <a16:creationId xmlns:a16="http://schemas.microsoft.com/office/drawing/2014/main" id="{BF39DD6D-49C4-458E-9796-CA6928C2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50" y="181579"/>
            <a:ext cx="3186329" cy="3186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D97B2B-9844-48D7-9074-74B0E9B54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659" y="1825937"/>
            <a:ext cx="2945282" cy="2085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D83820-69CA-4166-9BC4-E4E3FF8BB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544" y="4076700"/>
            <a:ext cx="3923994" cy="2573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CBF0AA-BF35-4C46-927F-2F8685891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036" y="3278691"/>
            <a:ext cx="3100485" cy="21517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4A93D4-ECD4-4270-AF79-6E8BB7B3BFD7}"/>
              </a:ext>
            </a:extLst>
          </p:cNvPr>
          <p:cNvSpPr txBox="1"/>
          <p:nvPr/>
        </p:nvSpPr>
        <p:spPr>
          <a:xfrm>
            <a:off x="1356740" y="6305287"/>
            <a:ext cx="5228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opendronemap.org, Corey Snipes, micmac.ensg.eu, google.com </a:t>
            </a:r>
          </a:p>
        </p:txBody>
      </p:sp>
    </p:spTree>
    <p:extLst>
      <p:ext uri="{BB962C8B-B14F-4D97-AF65-F5344CB8AC3E}">
        <p14:creationId xmlns:p14="http://schemas.microsoft.com/office/powerpoint/2010/main" val="19054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1CC41-A46B-4BE9-95AF-25637B5D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and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8E5E-4EBC-4113-B427-5A2B63C6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Processing</a:t>
            </a:r>
          </a:p>
          <a:p>
            <a:r>
              <a:rPr lang="en-US" dirty="0"/>
              <a:t>GPU Support (Preliminary)</a:t>
            </a:r>
          </a:p>
          <a:p>
            <a:r>
              <a:rPr lang="en-US" dirty="0"/>
              <a:t>More Efficient Memory Usage</a:t>
            </a:r>
          </a:p>
          <a:p>
            <a:r>
              <a:rPr lang="en-US" dirty="0"/>
              <a:t>Improved 2D, 3D Output Quality</a:t>
            </a:r>
          </a:p>
          <a:p>
            <a:r>
              <a:rPr lang="en-US" dirty="0"/>
              <a:t>Quality Report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EBBA8-73E3-4697-820A-3900576D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22" y="274806"/>
            <a:ext cx="3805742" cy="4022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1B080-A2AB-46D9-BAED-A35D384E00DE}"/>
              </a:ext>
            </a:extLst>
          </p:cNvPr>
          <p:cNvSpPr txBox="1"/>
          <p:nvPr/>
        </p:nvSpPr>
        <p:spPr>
          <a:xfrm>
            <a:off x="1178531" y="6278572"/>
            <a:ext cx="2161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Jamie </a:t>
            </a:r>
            <a:r>
              <a:rPr lang="en-US" sz="1200" i="1" dirty="0" err="1">
                <a:solidFill>
                  <a:schemeClr val="accent3"/>
                </a:solidFill>
              </a:rPr>
              <a:t>Portolese</a:t>
            </a:r>
            <a:endParaRPr lang="en-US" sz="1200" i="1" dirty="0">
              <a:solidFill>
                <a:schemeClr val="accent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05DF0-C613-43D1-8B50-8146F58A5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25" y="825612"/>
            <a:ext cx="4310376" cy="4519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4904CE-2CFF-4418-84C8-8A89A17F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344" y="1597777"/>
            <a:ext cx="4892464" cy="4023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25473-7671-4955-9749-1C40B0174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539" y="2662294"/>
            <a:ext cx="2808291" cy="4091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93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9058-04E5-492C-8995-728A3E1A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0153-A762-42DA-B155-2B7D7B422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Split/Merge</a:t>
            </a:r>
          </a:p>
          <a:p>
            <a:r>
              <a:rPr lang="en-US" dirty="0" err="1"/>
              <a:t>ClusterODM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03D5A7-10CD-4244-AFA4-D71B4ED19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30" y="275714"/>
            <a:ext cx="6494106" cy="3136803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B383D87-182E-43C7-8D5E-486F54BEE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80076"/>
            <a:ext cx="5726538" cy="2702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87856-FBE5-46B8-9EFB-881AD59C4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91" y="3648172"/>
            <a:ext cx="4945224" cy="2333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4A9A5-BD77-4C8D-962B-EEBF3025093B}"/>
              </a:ext>
            </a:extLst>
          </p:cNvPr>
          <p:cNvSpPr txBox="1"/>
          <p:nvPr/>
        </p:nvSpPr>
        <p:spPr>
          <a:xfrm>
            <a:off x="1356740" y="6305287"/>
            <a:ext cx="2339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opendronemap.org </a:t>
            </a:r>
          </a:p>
        </p:txBody>
      </p:sp>
    </p:spTree>
    <p:extLst>
      <p:ext uri="{BB962C8B-B14F-4D97-AF65-F5344CB8AC3E}">
        <p14:creationId xmlns:p14="http://schemas.microsoft.com/office/powerpoint/2010/main" val="346864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9058-04E5-492C-8995-728A3E1A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0153-A762-42DA-B155-2B7D7B422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Simplified Installation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/>
              <a:t>SNAP Packaging</a:t>
            </a:r>
          </a:p>
          <a:p>
            <a:pPr lvl="1"/>
            <a:r>
              <a:rPr lang="en-US" dirty="0"/>
              <a:t>WSL2 Support</a:t>
            </a:r>
          </a:p>
          <a:p>
            <a:pPr lvl="1"/>
            <a:r>
              <a:rPr lang="en-US" dirty="0"/>
              <a:t>Paid Installers (Includes Installation Support)</a:t>
            </a:r>
          </a:p>
          <a:p>
            <a:r>
              <a:rPr lang="en-US" dirty="0"/>
              <a:t>Localized/International Language Support</a:t>
            </a:r>
          </a:p>
          <a:p>
            <a:r>
              <a:rPr lang="en-US" dirty="0"/>
              <a:t>Support for </a:t>
            </a:r>
            <a:r>
              <a:rPr lang="en-US" dirty="0" err="1"/>
              <a:t>WebXR</a:t>
            </a:r>
            <a:endParaRPr lang="en-US" dirty="0"/>
          </a:p>
          <a:p>
            <a:r>
              <a:rPr lang="en-US" dirty="0"/>
              <a:t>Performance Benchmarking </a:t>
            </a:r>
          </a:p>
          <a:p>
            <a:r>
              <a:rPr lang="en-US" dirty="0"/>
              <a:t>UAV Arena – Side by Side Comparison of</a:t>
            </a:r>
            <a:br>
              <a:rPr lang="en-US" dirty="0"/>
            </a:br>
            <a:r>
              <a:rPr lang="en-US" dirty="0"/>
              <a:t>Outputs from ODM, Pix4D, </a:t>
            </a:r>
            <a:r>
              <a:rPr lang="en-US" dirty="0" err="1"/>
              <a:t>MicMac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DroneDeploy</a:t>
            </a:r>
            <a:r>
              <a:rPr lang="en-US" dirty="0"/>
              <a:t>, </a:t>
            </a:r>
            <a:r>
              <a:rPr lang="en-US" dirty="0" err="1"/>
              <a:t>Metashape</a:t>
            </a:r>
            <a:r>
              <a:rPr lang="en-US" dirty="0"/>
              <a:t>, </a:t>
            </a:r>
            <a:r>
              <a:rPr lang="en-US" dirty="0" err="1"/>
              <a:t>DroneMapper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77CFFB49-D0A7-4611-9B1D-E1999904E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303" y="310837"/>
            <a:ext cx="3771317" cy="969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F70FF3-98F5-49AF-9787-1EEC0D7D8D3A}"/>
              </a:ext>
            </a:extLst>
          </p:cNvPr>
          <p:cNvSpPr txBox="1"/>
          <p:nvPr/>
        </p:nvSpPr>
        <p:spPr>
          <a:xfrm>
            <a:off x="1356740" y="6305287"/>
            <a:ext cx="5709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docker.com, snapcraft.io, docs.microsoft.com, immersive-web.github.io 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2E5194C-8627-4813-B5D7-9FD60616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61" y="778961"/>
            <a:ext cx="2651759" cy="1894114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63EE9D0-1570-4BEF-98F4-48D57D3B2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99" y="1462855"/>
            <a:ext cx="1927962" cy="108380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2E25B6A-EA0D-4C01-BC5F-917222742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6961" y="2514006"/>
            <a:ext cx="3583344" cy="909207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F2395063-11A7-4F89-B652-9CA4891C50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57" y="852221"/>
            <a:ext cx="2099388" cy="2099388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50821139-BEA2-4262-B136-29B0AC02DE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64" y="4866261"/>
            <a:ext cx="1827245" cy="18272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ECF057-6256-4CD2-B230-A4D76A382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0861" y="3811432"/>
            <a:ext cx="5394409" cy="2493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4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4C7F-FF49-45E8-8759-CC18F3F3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1AD9A-5234-42D3-A93B-B74FDCEB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085184" cy="3581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ODM Contributor</a:t>
            </a:r>
          </a:p>
          <a:p>
            <a:r>
              <a:rPr lang="en-US" dirty="0"/>
              <a:t>Aerospace Software Engineer</a:t>
            </a:r>
          </a:p>
          <a:p>
            <a:pPr lvl="1"/>
            <a:r>
              <a:rPr lang="en-US" dirty="0"/>
              <a:t>Focus: Air Traffic Management, Cybersecurity</a:t>
            </a:r>
          </a:p>
          <a:p>
            <a:r>
              <a:rPr lang="en-US" dirty="0"/>
              <a:t>Part 107 Commercial UAS Pilot</a:t>
            </a:r>
          </a:p>
          <a:p>
            <a:pPr lvl="1"/>
            <a:r>
              <a:rPr lang="en-US" dirty="0"/>
              <a:t>Focus: Mapping and Modeling in Urban and Coastal Contexts</a:t>
            </a:r>
          </a:p>
          <a:p>
            <a:r>
              <a:rPr lang="en-US" dirty="0"/>
              <a:t>Board President, North Coast Drone Alliance</a:t>
            </a:r>
          </a:p>
          <a:p>
            <a:r>
              <a:rPr lang="en-US" dirty="0"/>
              <a:t>Based in Cleveland, Ohio</a:t>
            </a:r>
          </a:p>
        </p:txBody>
      </p:sp>
      <p:pic>
        <p:nvPicPr>
          <p:cNvPr id="5" name="Picture 4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669A20A1-1CEB-42F8-AB1F-7BC5FA9A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33" y="405881"/>
            <a:ext cx="5194041" cy="3895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EA5AA153-D7F4-4F5B-9153-23BD79541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014" y="4662195"/>
            <a:ext cx="1408145" cy="1408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C18E2-0C1B-49FB-9AFB-4DEB192663CC}"/>
              </a:ext>
            </a:extLst>
          </p:cNvPr>
          <p:cNvSpPr txBox="1"/>
          <p:nvPr/>
        </p:nvSpPr>
        <p:spPr>
          <a:xfrm>
            <a:off x="1356740" y="6305287"/>
            <a:ext cx="194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Susan Snipes</a:t>
            </a:r>
          </a:p>
        </p:txBody>
      </p:sp>
      <p:pic>
        <p:nvPicPr>
          <p:cNvPr id="12" name="Picture 11" descr="A picture containing outdoor, ground, grass, dirt&#10;&#10;Description automatically generated">
            <a:extLst>
              <a:ext uri="{FF2B5EF4-FFF2-40B4-BE49-F238E27FC236}">
                <a16:creationId xmlns:a16="http://schemas.microsoft.com/office/drawing/2014/main" id="{A2974CB7-4D8C-4425-A3EB-E46000501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5278"/>
            <a:ext cx="4400939" cy="3298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543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8B9D-2A1A-4270-9451-60830FE0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Process / Upcoming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14B4-D812-40AB-B7C1-04388434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Expanded language support</a:t>
            </a:r>
          </a:p>
          <a:p>
            <a:r>
              <a:rPr lang="en-US" dirty="0"/>
              <a:t>Expanded thermal camera support</a:t>
            </a:r>
          </a:p>
          <a:p>
            <a:r>
              <a:rPr lang="en-US" dirty="0"/>
              <a:t>Expanded GPU utilization during processing</a:t>
            </a:r>
          </a:p>
          <a:p>
            <a:r>
              <a:rPr lang="en-US" dirty="0"/>
              <a:t>Native installation for Windows (possibly also Linux, Mac)</a:t>
            </a:r>
          </a:p>
          <a:p>
            <a:r>
              <a:rPr lang="en-US" dirty="0"/>
              <a:t>Support for supplemental images from ground, 360’ cameras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7FCE01BF-34B9-41CA-8483-D77B6CAA8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06" y="55207"/>
            <a:ext cx="2099388" cy="2099388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4655BDF-2911-49BF-970A-FBA43143C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22141"/>
            <a:ext cx="1613419" cy="1613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07BA0-FE36-46CE-A8E9-D2044D9D5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449" y="1971094"/>
            <a:ext cx="3395950" cy="2291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1654A1-CD01-448E-9300-41AFAC210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205" y="4525688"/>
            <a:ext cx="2011525" cy="2006175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D042640F-F4BE-4D30-A308-B4F6CD2B5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61" y="4281512"/>
            <a:ext cx="2300774" cy="23007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9F6580-37AF-4966-8AA8-BD422A2FFCE5}"/>
              </a:ext>
            </a:extLst>
          </p:cNvPr>
          <p:cNvSpPr txBox="1"/>
          <p:nvPr/>
        </p:nvSpPr>
        <p:spPr>
          <a:xfrm>
            <a:off x="1356740" y="6305287"/>
            <a:ext cx="3223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Corey Snipes, blog.microsoft.com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84718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1C05-4E93-4AF7-8CCE-FF09E06F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C0A9B-CC3B-49B5-B0F5-DA15148C1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43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8B9D-2A1A-4270-9451-60830FE0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Summary, </a:t>
            </a:r>
            <a:r>
              <a:rPr lang="en-US" dirty="0" err="1"/>
              <a:t>OpenDroneMap</a:t>
            </a:r>
            <a:r>
              <a:rPr lang="en-US" dirty="0"/>
              <a:t>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14B4-D812-40AB-B7C1-04388434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 Toolkit for UAS Photogrammetry </a:t>
            </a:r>
          </a:p>
          <a:p>
            <a:r>
              <a:rPr lang="en-US" dirty="0"/>
              <a:t>Open-Source, No Licensing Fees</a:t>
            </a:r>
          </a:p>
          <a:p>
            <a:r>
              <a:rPr lang="en-US" dirty="0"/>
              <a:t>Global Community of Users and Contributors</a:t>
            </a:r>
          </a:p>
          <a:p>
            <a:r>
              <a:rPr lang="en-US" dirty="0"/>
              <a:t>Growing and Improving Every Year</a:t>
            </a:r>
          </a:p>
          <a:p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9B1AFE6-7E1E-4DFA-AE25-1FB35D41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886338"/>
            <a:ext cx="48768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5F50A-02BC-4B25-A583-480E641E070F}"/>
              </a:ext>
            </a:extLst>
          </p:cNvPr>
          <p:cNvSpPr txBox="1"/>
          <p:nvPr/>
        </p:nvSpPr>
        <p:spPr>
          <a:xfrm>
            <a:off x="1219200" y="5174272"/>
            <a:ext cx="3256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 i="1" dirty="0">
                <a:solidFill>
                  <a:srgbClr val="00B0F0"/>
                </a:solidFill>
                <a:sym typeface="Wingdings" panose="05000000000000000000" pitchFamily="2" charset="2"/>
              </a:rPr>
              <a:t>Can ODM Help You?</a:t>
            </a:r>
          </a:p>
        </p:txBody>
      </p:sp>
    </p:spTree>
    <p:extLst>
      <p:ext uri="{BB962C8B-B14F-4D97-AF65-F5344CB8AC3E}">
        <p14:creationId xmlns:p14="http://schemas.microsoft.com/office/powerpoint/2010/main" val="6526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78CF-F2DC-4D34-A345-87968F937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9F6F9-D1CD-4A3D-AEED-89C435023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4408930"/>
            <a:ext cx="5978504" cy="1633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68589-C83D-4809-962B-9916E2E63182}"/>
              </a:ext>
            </a:extLst>
          </p:cNvPr>
          <p:cNvSpPr txBox="1"/>
          <p:nvPr/>
        </p:nvSpPr>
        <p:spPr>
          <a:xfrm>
            <a:off x="1411000" y="1934211"/>
            <a:ext cx="4685000" cy="2185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Contact 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https://www.linkedin.com/in/coreysnipes/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@coreysnipes on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corey@twomile.com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1D3E5-08C9-43A8-9528-1649E2223CBF}"/>
              </a:ext>
            </a:extLst>
          </p:cNvPr>
          <p:cNvSpPr txBox="1"/>
          <p:nvPr/>
        </p:nvSpPr>
        <p:spPr>
          <a:xfrm>
            <a:off x="6708181" y="1934211"/>
            <a:ext cx="4757328" cy="24622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Learn More About ODM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https://community.opendronemap.org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https://docs.opendronemap.org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https://odmbook.com</a:t>
            </a:r>
            <a:r>
              <a:rPr lang="en-US" dirty="0"/>
              <a:t> - $30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https://opendronemap.github.io/UAVArena/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C5F41-6944-4AD3-8D34-CDCF4DC817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530" y="404089"/>
            <a:ext cx="3498979" cy="844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D0FE2-2BBE-4964-A862-C92923932CF6}"/>
              </a:ext>
            </a:extLst>
          </p:cNvPr>
          <p:cNvSpPr txBox="1"/>
          <p:nvPr/>
        </p:nvSpPr>
        <p:spPr>
          <a:xfrm>
            <a:off x="4957514" y="5456694"/>
            <a:ext cx="428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3"/>
                </a:solidFill>
              </a:rPr>
              <a:t>https://opendronemap.org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263703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4C9C4E-9F26-44CA-9AC1-044A6F46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27025-C0BF-4797-98DE-310D368F9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76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142F-EB23-4B00-A07D-42119BFB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4946F-CFE6-4D5D-B3A3-DBBE3C104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3898" cy="4351338"/>
          </a:xfrm>
        </p:spPr>
        <p:txBody>
          <a:bodyPr/>
          <a:lstStyle/>
          <a:p>
            <a:r>
              <a:rPr lang="en-US" dirty="0"/>
              <a:t>Submission 4: What's New in </a:t>
            </a:r>
            <a:r>
              <a:rPr lang="en-US" dirty="0" err="1"/>
              <a:t>WebODM</a:t>
            </a:r>
            <a:r>
              <a:rPr lang="en-US" dirty="0"/>
              <a:t> - Open Source Mapping and Photogrammetry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A28C4-E53E-4477-9A63-62B07E14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98" y="365125"/>
            <a:ext cx="5258256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0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E80C-11B7-4117-8C40-A1E690DD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A3207-6A09-403E-B458-67031403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37" y="2304661"/>
            <a:ext cx="11455925" cy="32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2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D029-590B-476D-A40A-8586205F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2413-C3FF-40E4-9A5C-A5D3CDADC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https://community.opendronemap.org/t/best-results-yet/7335/4</a:t>
            </a:r>
            <a:endParaRPr lang="en-US" dirty="0"/>
          </a:p>
          <a:p>
            <a:r>
              <a:rPr lang="en-US" dirty="0"/>
              <a:t>https://docs.opendronemap.org/tutorials.html</a:t>
            </a:r>
          </a:p>
        </p:txBody>
      </p:sp>
    </p:spTree>
    <p:extLst>
      <p:ext uri="{BB962C8B-B14F-4D97-AF65-F5344CB8AC3E}">
        <p14:creationId xmlns:p14="http://schemas.microsoft.com/office/powerpoint/2010/main" val="339874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D74E-BA1B-44EA-90A3-386E5E26B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C042-D1A8-4B96-9EE0-176C5198F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ODM</a:t>
            </a:r>
          </a:p>
          <a:p>
            <a:r>
              <a:rPr lang="en-US" dirty="0"/>
              <a:t>ODM Outputs</a:t>
            </a:r>
          </a:p>
          <a:p>
            <a:r>
              <a:rPr lang="en-US" dirty="0"/>
              <a:t>What’s New in ODM</a:t>
            </a:r>
          </a:p>
          <a:p>
            <a:r>
              <a:rPr lang="en-US" dirty="0"/>
              <a:t>Future Capabilities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5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8A40FE-AD84-4942-B3DD-98C2CD74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ODM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55177F-5986-4491-9919-248E4151C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2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CE0CC06-5161-4F55-982D-2B8CB42A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751" y="317242"/>
            <a:ext cx="6641569" cy="2509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94C7F-FF49-45E8-8759-CC18F3F3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1AD9A-5234-42D3-A93B-B74FDCEB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069355" cy="3581400"/>
          </a:xfrm>
        </p:spPr>
        <p:txBody>
          <a:bodyPr/>
          <a:lstStyle/>
          <a:p>
            <a:r>
              <a:rPr lang="en-US" dirty="0"/>
              <a:t>Open-source toolkit for photogrammetry </a:t>
            </a:r>
            <a:br>
              <a:rPr lang="en-US" dirty="0"/>
            </a:br>
            <a:r>
              <a:rPr lang="en-US" dirty="0"/>
              <a:t>from UAS imagery and sensor data</a:t>
            </a:r>
          </a:p>
          <a:p>
            <a:r>
              <a:rPr lang="en-US" dirty="0"/>
              <a:t>Used globally by universities and research programs</a:t>
            </a:r>
          </a:p>
          <a:p>
            <a:r>
              <a:rPr lang="en-US" dirty="0"/>
              <a:t>Used by the Red Cross, World Bank, United Nations</a:t>
            </a:r>
          </a:p>
          <a:p>
            <a:r>
              <a:rPr lang="en-US" dirty="0"/>
              <a:t>Begun in 2014, significant improvements 2018-2021</a:t>
            </a:r>
          </a:p>
          <a:p>
            <a:pPr lvl="1"/>
            <a:r>
              <a:rPr lang="en-US" dirty="0"/>
              <a:t>Output Quality</a:t>
            </a:r>
          </a:p>
          <a:p>
            <a:pPr lvl="1"/>
            <a:r>
              <a:rPr lang="en-US" dirty="0"/>
              <a:t>Features</a:t>
            </a:r>
          </a:p>
          <a:p>
            <a:pPr lvl="1"/>
            <a:r>
              <a:rPr lang="en-US" dirty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9991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BF29-3162-4C72-8A2E-23C898F57F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90800" y="685800"/>
            <a:ext cx="9601200" cy="148590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2E288-4428-433F-BA9F-EACA112B0327}"/>
              </a:ext>
            </a:extLst>
          </p:cNvPr>
          <p:cNvSpPr txBox="1"/>
          <p:nvPr/>
        </p:nvSpPr>
        <p:spPr>
          <a:xfrm>
            <a:off x="1356740" y="6305287"/>
            <a:ext cx="2339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opendronemap.org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D2E464-A2A9-433B-88D2-6AEFC1B41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4" y="1503525"/>
            <a:ext cx="7557795" cy="3650589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5498C3B3-5272-473B-98F4-4582F65A0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80076"/>
            <a:ext cx="5726538" cy="2702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66A974-77B4-48B1-B6F0-D6265C28B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14" y="778960"/>
            <a:ext cx="4945224" cy="2333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44811C-0809-49A0-A327-66198DA4C1C6}"/>
              </a:ext>
            </a:extLst>
          </p:cNvPr>
          <p:cNvSpPr/>
          <p:nvPr/>
        </p:nvSpPr>
        <p:spPr>
          <a:xfrm rot="2649436">
            <a:off x="1090796" y="1577036"/>
            <a:ext cx="955827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DEC4AC3-6738-4BD2-B90C-112109E9F6DA}"/>
              </a:ext>
            </a:extLst>
          </p:cNvPr>
          <p:cNvSpPr/>
          <p:nvPr/>
        </p:nvSpPr>
        <p:spPr>
          <a:xfrm rot="2649436">
            <a:off x="3129924" y="4015437"/>
            <a:ext cx="955827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3074C7-BA2F-49D9-9976-0E9C1107259B}"/>
              </a:ext>
            </a:extLst>
          </p:cNvPr>
          <p:cNvSpPr/>
          <p:nvPr/>
        </p:nvSpPr>
        <p:spPr>
          <a:xfrm rot="10800000">
            <a:off x="5535276" y="3429000"/>
            <a:ext cx="955827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74E91A-EBBF-4850-9A29-7A5D2EA667E4}"/>
              </a:ext>
            </a:extLst>
          </p:cNvPr>
          <p:cNvSpPr/>
          <p:nvPr/>
        </p:nvSpPr>
        <p:spPr>
          <a:xfrm>
            <a:off x="3158801" y="3902452"/>
            <a:ext cx="3396343" cy="1385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F050A-7CDE-4626-B3AF-F7474C482CCD}"/>
              </a:ext>
            </a:extLst>
          </p:cNvPr>
          <p:cNvSpPr txBox="1"/>
          <p:nvPr/>
        </p:nvSpPr>
        <p:spPr>
          <a:xfrm>
            <a:off x="733493" y="5510174"/>
            <a:ext cx="3961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 i="1" dirty="0">
                <a:solidFill>
                  <a:srgbClr val="00B0F0"/>
                </a:solidFill>
                <a:sym typeface="Wingdings" panose="05000000000000000000" pitchFamily="2" charset="2"/>
              </a:rPr>
              <a:t>70,000 – 90,000 images</a:t>
            </a:r>
          </a:p>
        </p:txBody>
      </p:sp>
    </p:spTree>
    <p:extLst>
      <p:ext uri="{BB962C8B-B14F-4D97-AF65-F5344CB8AC3E}">
        <p14:creationId xmlns:p14="http://schemas.microsoft.com/office/powerpoint/2010/main" val="328127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91C2-A7B0-4D36-A733-6DA472C7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0EF4C74-594B-4E87-AB51-3744F2924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75" y="274229"/>
            <a:ext cx="8047040" cy="522150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A62664-7B4A-49AB-88A0-F3F947AC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940" y="2392474"/>
            <a:ext cx="5733010" cy="4090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914C6D-DE61-4F8D-B27A-B9E5325B0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04" y="5766376"/>
            <a:ext cx="2769534" cy="7567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AF0EC35-38EB-4501-A40D-3EB4418FAA21}"/>
              </a:ext>
            </a:extLst>
          </p:cNvPr>
          <p:cNvSpPr/>
          <p:nvPr/>
        </p:nvSpPr>
        <p:spPr>
          <a:xfrm rot="17581076" flipH="1">
            <a:off x="4301170" y="1918894"/>
            <a:ext cx="1638655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1E542C6-D882-493E-85D9-DBED4A56A33C}"/>
              </a:ext>
            </a:extLst>
          </p:cNvPr>
          <p:cNvSpPr/>
          <p:nvPr/>
        </p:nvSpPr>
        <p:spPr>
          <a:xfrm>
            <a:off x="6172200" y="5933571"/>
            <a:ext cx="2072061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42E4F-AF81-402F-A01A-7671F0B4FC11}"/>
              </a:ext>
            </a:extLst>
          </p:cNvPr>
          <p:cNvSpPr txBox="1"/>
          <p:nvPr/>
        </p:nvSpPr>
        <p:spPr>
          <a:xfrm>
            <a:off x="9763571" y="6384622"/>
            <a:ext cx="2084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Jamie </a:t>
            </a:r>
            <a:r>
              <a:rPr lang="en-US" sz="1200" i="1" dirty="0" err="1">
                <a:solidFill>
                  <a:schemeClr val="accent3"/>
                </a:solidFill>
              </a:rPr>
              <a:t>Portolese</a:t>
            </a:r>
            <a:endParaRPr lang="en-US" sz="1200" i="1" dirty="0">
              <a:solidFill>
                <a:schemeClr val="accent3"/>
              </a:solidFill>
            </a:endParaRPr>
          </a:p>
        </p:txBody>
      </p:sp>
      <p:pic>
        <p:nvPicPr>
          <p:cNvPr id="13" name="Picture 12" descr="Map&#10;&#10;Description automatically generated with medium confidence">
            <a:extLst>
              <a:ext uri="{FF2B5EF4-FFF2-40B4-BE49-F238E27FC236}">
                <a16:creationId xmlns:a16="http://schemas.microsoft.com/office/drawing/2014/main" id="{CEF701C2-DD55-4E1C-B5EA-EEAC40140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66" y="2819068"/>
            <a:ext cx="5235049" cy="2638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202F2DE-C5BA-465F-A569-1FC87849F4E9}"/>
              </a:ext>
            </a:extLst>
          </p:cNvPr>
          <p:cNvSpPr/>
          <p:nvPr/>
        </p:nvSpPr>
        <p:spPr>
          <a:xfrm rot="7855019">
            <a:off x="9027620" y="5365216"/>
            <a:ext cx="953224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8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0E5C-1DE9-4BB9-A8C6-05E6BFCF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Structure-from-Motion Photogrammetry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0BA3C-63AA-4273-ABC5-EFD49237A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79" y="1546203"/>
            <a:ext cx="5368506" cy="3579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F5839-67C0-4DAC-8B1E-D8329ECFD8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63" y="1546203"/>
            <a:ext cx="5363479" cy="35756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57A64E-7E53-470B-A7FB-15C4989F3002}"/>
              </a:ext>
            </a:extLst>
          </p:cNvPr>
          <p:cNvCxnSpPr/>
          <p:nvPr/>
        </p:nvCxnSpPr>
        <p:spPr>
          <a:xfrm flipV="1">
            <a:off x="2523202" y="2103909"/>
            <a:ext cx="6513535" cy="37578"/>
          </a:xfrm>
          <a:prstGeom prst="line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99EE02-F41B-42F0-AECD-5C535485A739}"/>
              </a:ext>
            </a:extLst>
          </p:cNvPr>
          <p:cNvCxnSpPr/>
          <p:nvPr/>
        </p:nvCxnSpPr>
        <p:spPr>
          <a:xfrm flipV="1">
            <a:off x="3024243" y="3500561"/>
            <a:ext cx="6557376" cy="43841"/>
          </a:xfrm>
          <a:prstGeom prst="line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BC71E-28DC-4C16-B2BF-32AB757043A1}"/>
              </a:ext>
            </a:extLst>
          </p:cNvPr>
          <p:cNvCxnSpPr/>
          <p:nvPr/>
        </p:nvCxnSpPr>
        <p:spPr>
          <a:xfrm flipV="1">
            <a:off x="3256942" y="4771954"/>
            <a:ext cx="6562671" cy="56366"/>
          </a:xfrm>
          <a:prstGeom prst="line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21D5C1-1558-4928-B3AB-B8AF4E2F5452}"/>
              </a:ext>
            </a:extLst>
          </p:cNvPr>
          <p:cNvCxnSpPr/>
          <p:nvPr/>
        </p:nvCxnSpPr>
        <p:spPr>
          <a:xfrm flipV="1">
            <a:off x="4633838" y="3137307"/>
            <a:ext cx="6551112" cy="106471"/>
          </a:xfrm>
          <a:prstGeom prst="line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77C7E4-6D70-4FA7-A7BA-63B45ADE83B4}"/>
              </a:ext>
            </a:extLst>
          </p:cNvPr>
          <p:cNvSpPr txBox="1"/>
          <p:nvPr/>
        </p:nvSpPr>
        <p:spPr>
          <a:xfrm>
            <a:off x="1356740" y="6305287"/>
            <a:ext cx="2058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</a:rPr>
              <a:t>Photo Credit: Michelle Tobias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B72507-C830-4133-86B4-00371462D0BA}"/>
              </a:ext>
            </a:extLst>
          </p:cNvPr>
          <p:cNvSpPr txBox="1"/>
          <p:nvPr/>
        </p:nvSpPr>
        <p:spPr>
          <a:xfrm>
            <a:off x="5423272" y="5490342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400" i="1" dirty="0">
                <a:solidFill>
                  <a:srgbClr val="00B0F0"/>
                </a:solidFill>
                <a:sym typeface="Wingdings" panose="05000000000000000000" pitchFamily="2" charset="2"/>
              </a:rPr>
              <a:t>2D   3D</a:t>
            </a:r>
          </a:p>
        </p:txBody>
      </p:sp>
    </p:spTree>
    <p:extLst>
      <p:ext uri="{BB962C8B-B14F-4D97-AF65-F5344CB8AC3E}">
        <p14:creationId xmlns:p14="http://schemas.microsoft.com/office/powerpoint/2010/main" val="31968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42C1BC-B31D-4CB4-9B3F-7365E09B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9726C-95BB-43BD-AFCF-C48F1222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Extract image metadata (location, camera, etc.)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Structure-from-Motion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Sparse Point Cloud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Dense Point Cloud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 Textured Mesh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Georeference</a:t>
            </a:r>
            <a:r>
              <a:rPr lang="en-US" dirty="0">
                <a:sym typeface="Wingdings" panose="05000000000000000000" pitchFamily="2" charset="2"/>
              </a:rPr>
              <a:t> from images and/or ground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 DSM/DTM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 Georeferenced Orthophoto</a:t>
            </a:r>
            <a:endParaRPr lang="en-US" dirty="0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095500A2-5724-4FB2-877C-604F9F866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967" y="-503854"/>
            <a:ext cx="5047861" cy="50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Crop">
  <a:themeElements>
    <a:clrScheme name="Custom 3">
      <a:dk1>
        <a:sysClr val="windowText" lastClr="000000"/>
      </a:dk1>
      <a:lt1>
        <a:srgbClr val="FFFFFF"/>
      </a:lt1>
      <a:dk2>
        <a:srgbClr val="4D4D4D"/>
      </a:dk2>
      <a:lt2>
        <a:srgbClr val="FFFFFF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2057</TotalTime>
  <Words>633</Words>
  <Application>Microsoft Office PowerPoint</Application>
  <PresentationFormat>Widescreen</PresentationFormat>
  <Paragraphs>131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Franklin Gothic Book</vt:lpstr>
      <vt:lpstr>Crop</vt:lpstr>
      <vt:lpstr>What’s New In</vt:lpstr>
      <vt:lpstr>About Me</vt:lpstr>
      <vt:lpstr>Agenda</vt:lpstr>
      <vt:lpstr>What is ODM</vt:lpstr>
      <vt:lpstr>Overview</vt:lpstr>
      <vt:lpstr>Architecture</vt:lpstr>
      <vt:lpstr>Inputs</vt:lpstr>
      <vt:lpstr>Structure-from-Motion Photogrammetry</vt:lpstr>
      <vt:lpstr>Process</vt:lpstr>
      <vt:lpstr>ODM Outputs</vt:lpstr>
      <vt:lpstr>Outputs</vt:lpstr>
      <vt:lpstr>Outputs</vt:lpstr>
      <vt:lpstr>Outputs</vt:lpstr>
      <vt:lpstr>Within ODM</vt:lpstr>
      <vt:lpstr>What’s New in ODM</vt:lpstr>
      <vt:lpstr>Processing Capabilities</vt:lpstr>
      <vt:lpstr>Speed and Quality</vt:lpstr>
      <vt:lpstr>Scalability</vt:lpstr>
      <vt:lpstr>Usability</vt:lpstr>
      <vt:lpstr>In Process / Upcoming Capabilities</vt:lpstr>
      <vt:lpstr>In Summary</vt:lpstr>
      <vt:lpstr>In Summary, OpenDroneMap Is…</vt:lpstr>
      <vt:lpstr>Thank You</vt:lpstr>
      <vt:lpstr>Backup</vt:lpstr>
      <vt:lpstr>Submitted</vt:lpstr>
      <vt:lpstr>Instructions</vt:lpstr>
      <vt:lpstr>Photos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OpenDroneMap</dc:title>
  <dc:creator>Corey Snipes</dc:creator>
  <cp:lastModifiedBy>Corey Snipes</cp:lastModifiedBy>
  <cp:revision>226</cp:revision>
  <dcterms:created xsi:type="dcterms:W3CDTF">2021-05-07T17:20:40Z</dcterms:created>
  <dcterms:modified xsi:type="dcterms:W3CDTF">2021-05-10T18:41:01Z</dcterms:modified>
</cp:coreProperties>
</file>